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4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9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1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8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tacad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4F368773-5131-2521-CD98-5CDAA4FF4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E731C-C170-BA5E-8D94-F4E781FA7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Seguridad en Redes - Packet </a:t>
            </a:r>
            <a:r>
              <a:rPr lang="es-MX" dirty="0" err="1">
                <a:solidFill>
                  <a:srgbClr val="FFFFFF"/>
                </a:solidFill>
              </a:rPr>
              <a:t>Tracer</a:t>
            </a:r>
            <a:r>
              <a:rPr lang="es-MX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0CFD63-EE6B-7C4B-52C0-B8305C893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817069" cy="25893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Isaac </a:t>
            </a:r>
            <a:r>
              <a:rPr lang="es-MX" sz="2000" dirty="0" err="1">
                <a:solidFill>
                  <a:srgbClr val="FFFFFF"/>
                </a:solidFill>
              </a:rPr>
              <a:t>Efren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Lopez</a:t>
            </a:r>
            <a:r>
              <a:rPr lang="es-MX" sz="2000" dirty="0">
                <a:solidFill>
                  <a:srgbClr val="FFFFFF"/>
                </a:solidFill>
              </a:rPr>
              <a:t> Esquivel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Jose Manuel Esparza Valdez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Christian Reynaldo Esparza </a:t>
            </a:r>
            <a:r>
              <a:rPr lang="es-MX" sz="2000" dirty="0" err="1">
                <a:solidFill>
                  <a:srgbClr val="FFFFFF"/>
                </a:solidFill>
              </a:rPr>
              <a:t>Esparza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Jose David </a:t>
            </a:r>
            <a:r>
              <a:rPr lang="es-MX" sz="2000" dirty="0" err="1">
                <a:solidFill>
                  <a:srgbClr val="FFFFFF"/>
                </a:solidFill>
              </a:rPr>
              <a:t>Tavarez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Marquez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Axel Manuel </a:t>
            </a:r>
            <a:r>
              <a:rPr lang="es-MX" sz="2000" dirty="0" err="1">
                <a:solidFill>
                  <a:srgbClr val="FFFFFF"/>
                </a:solidFill>
              </a:rPr>
              <a:t>Garcia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Lopez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endParaRPr lang="es-MX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9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BBF97-9036-C487-D550-24FD0FBF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8145" y="335382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C. Mitigación de Ataques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Uso de </a:t>
            </a:r>
            <a:r>
              <a:rPr lang="es-MX" sz="1800" b="1" dirty="0"/>
              <a:t>Firewalls</a:t>
            </a:r>
            <a:r>
              <a:rPr lang="es-MX" sz="1800" dirty="0"/>
              <a:t> en la configuración del </a:t>
            </a:r>
            <a:r>
              <a:rPr lang="es-MX" sz="1800" dirty="0" err="1"/>
              <a:t>router</a:t>
            </a:r>
            <a:r>
              <a:rPr lang="es-MX" sz="1800" dirty="0"/>
              <a:t> para filtrar tráfico sospechoso.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Implementación de </a:t>
            </a:r>
            <a:r>
              <a:rPr lang="es-MX" sz="1800" b="1" dirty="0" err="1"/>
              <a:t>VLANs</a:t>
            </a:r>
            <a:r>
              <a:rPr lang="es-MX" sz="1800" dirty="0"/>
              <a:t> para segmentar la red y reducir el impacto de ataques internos.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Aplicación de </a:t>
            </a:r>
            <a:r>
              <a:rPr lang="es-MX" sz="1800" b="1" dirty="0"/>
              <a:t>DHCP </a:t>
            </a:r>
            <a:r>
              <a:rPr lang="es-MX" sz="1800" b="1" dirty="0" err="1"/>
              <a:t>Snooping</a:t>
            </a:r>
            <a:r>
              <a:rPr lang="es-MX" sz="1800" dirty="0"/>
              <a:t> para evitar asignaciones de direcciones IP falsas.</a:t>
            </a:r>
          </a:p>
          <a:p>
            <a:endParaRPr lang="es-MX" sz="1800" dirty="0"/>
          </a:p>
        </p:txBody>
      </p:sp>
      <p:pic>
        <p:nvPicPr>
          <p:cNvPr id="7" name="Graphic 6" descr="Desconectado">
            <a:extLst>
              <a:ext uri="{FF2B5EF4-FFF2-40B4-BE49-F238E27FC236}">
                <a16:creationId xmlns:a16="http://schemas.microsoft.com/office/drawing/2014/main" id="{9836E649-D760-9DD8-6018-AE16BE58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291"/>
            <a:ext cx="3817941" cy="381794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404" y="3131127"/>
            <a:ext cx="5517799" cy="3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9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DEBF85-AA79-28B1-47C9-7F446604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59" y="198449"/>
            <a:ext cx="9526850" cy="814231"/>
          </a:xfrm>
        </p:spPr>
        <p:txBody>
          <a:bodyPr anchor="b">
            <a:normAutofit/>
          </a:bodyPr>
          <a:lstStyle/>
          <a:p>
            <a:r>
              <a:rPr lang="es-MX" dirty="0"/>
              <a:t>D. Comunicación de Red Inalámbrica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0FC96-80D7-9697-EAEB-891E19F1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7884" y="1364668"/>
            <a:ext cx="5385816" cy="412866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/>
              <a:t>A. Amenazas en redes inalámbricas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Redes sin cifrado:</a:t>
            </a:r>
            <a:r>
              <a:rPr lang="es-MX" sz="1800" dirty="0"/>
              <a:t> Acceso fácil a la información transmitida.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Ataques de fuerza bruta a contraseñas </a:t>
            </a:r>
            <a:r>
              <a:rPr lang="es-MX" sz="1800" b="1" dirty="0" err="1"/>
              <a:t>WiFi</a:t>
            </a:r>
            <a:r>
              <a:rPr lang="es-MX" sz="1800" b="1" dirty="0"/>
              <a:t>.</a:t>
            </a:r>
            <a:endParaRPr lang="es-MX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Interferencia de señales y ataques de </a:t>
            </a:r>
            <a:r>
              <a:rPr lang="es-MX" sz="1800" b="1" dirty="0" err="1"/>
              <a:t>desautenticación</a:t>
            </a:r>
            <a:r>
              <a:rPr lang="es-MX" sz="1800" b="1" dirty="0"/>
              <a:t>.</a:t>
            </a:r>
          </a:p>
          <a:p>
            <a:pPr>
              <a:lnSpc>
                <a:spcPct val="110000"/>
              </a:lnSpc>
            </a:pPr>
            <a:r>
              <a:rPr lang="es-MX" sz="1800" b="1" dirty="0" err="1"/>
              <a:t>Aircrack-ng</a:t>
            </a:r>
            <a:r>
              <a:rPr lang="es-MX" sz="1800" b="1" dirty="0"/>
              <a:t>: </a:t>
            </a:r>
            <a:r>
              <a:rPr lang="es-MX" sz="1800" dirty="0"/>
              <a:t>Se interceptan los paquetes de autenticación de una red </a:t>
            </a:r>
            <a:r>
              <a:rPr lang="es-MX" sz="1800" dirty="0" err="1"/>
              <a:t>WiFi</a:t>
            </a:r>
            <a:r>
              <a:rPr lang="es-MX" sz="1800" dirty="0"/>
              <a:t> para descifrar la contraseña.</a:t>
            </a:r>
          </a:p>
          <a:p>
            <a:pPr>
              <a:lnSpc>
                <a:spcPct val="110000"/>
              </a:lnSpc>
            </a:pPr>
            <a:endParaRPr lang="es-MX" sz="1300" dirty="0"/>
          </a:p>
        </p:txBody>
      </p:sp>
      <p:pic>
        <p:nvPicPr>
          <p:cNvPr id="7" name="Graphic 6" descr="Seguro para laptop">
            <a:extLst>
              <a:ext uri="{FF2B5EF4-FFF2-40B4-BE49-F238E27FC236}">
                <a16:creationId xmlns:a16="http://schemas.microsoft.com/office/drawing/2014/main" id="{7D6A3FF8-23C2-58F1-2333-F8164303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459" y="1012680"/>
            <a:ext cx="2975125" cy="2975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31" y="4285171"/>
            <a:ext cx="4256151" cy="241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4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A41E5-9AF3-C32D-4C52-52DE16887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1055" y="19631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B. WLAN Seguras</a:t>
            </a:r>
          </a:p>
          <a:p>
            <a:r>
              <a:rPr lang="es-MX" sz="1800" b="1" dirty="0"/>
              <a:t>Configuraciones en Packet </a:t>
            </a:r>
            <a:r>
              <a:rPr lang="es-MX" sz="1800" b="1" dirty="0" err="1"/>
              <a:t>Tracer</a:t>
            </a:r>
            <a:r>
              <a:rPr lang="es-MX" sz="1800" b="1" dirty="0"/>
              <a:t>: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Implementación de </a:t>
            </a:r>
            <a:r>
              <a:rPr lang="es-MX" sz="1800" b="1" dirty="0"/>
              <a:t>WPA2/WPA3</a:t>
            </a:r>
            <a:r>
              <a:rPr lang="es-MX" sz="1800" dirty="0"/>
              <a:t> para la seguridad de la red inalámbrica.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Filtrado de direcciones </a:t>
            </a:r>
            <a:r>
              <a:rPr lang="es-MX" sz="1800" b="1" dirty="0"/>
              <a:t>MAC</a:t>
            </a:r>
            <a:r>
              <a:rPr lang="es-MX" sz="1800" dirty="0"/>
              <a:t> para restringir dispositivos no autorizados.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Configuración de </a:t>
            </a:r>
            <a:r>
              <a:rPr lang="es-MX" sz="1800" b="1" dirty="0"/>
              <a:t>SSID oculto</a:t>
            </a:r>
            <a:r>
              <a:rPr lang="es-MX" sz="1800" dirty="0"/>
              <a:t> para evitar que la red sea visible a todos los dispositivos.</a:t>
            </a:r>
          </a:p>
          <a:p>
            <a:endParaRPr lang="es-MX" sz="1800" dirty="0"/>
          </a:p>
        </p:txBody>
      </p:sp>
      <p:pic>
        <p:nvPicPr>
          <p:cNvPr id="7" name="Graphic 6" descr="Transmitir">
            <a:extLst>
              <a:ext uri="{FF2B5EF4-FFF2-40B4-BE49-F238E27FC236}">
                <a16:creationId xmlns:a16="http://schemas.microsoft.com/office/drawing/2014/main" id="{7D583DC2-16DA-E1F5-E221-CF763F6A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88941"/>
            <a:ext cx="3817941" cy="381794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39" y="3589676"/>
            <a:ext cx="4971257" cy="312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88AD9B-627A-8332-31C5-F3A7C272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636" y="903419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C. Dispositivos de Comunicación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 err="1"/>
              <a:t>Routers</a:t>
            </a:r>
            <a:r>
              <a:rPr lang="es-MX" sz="1800" b="1" dirty="0"/>
              <a:t> y switches configurados con protocolos de seguridad.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Implementación de autenticación en dispositivos de la red.</a:t>
            </a:r>
            <a:endParaRPr lang="es-MX" sz="1800" dirty="0"/>
          </a:p>
          <a:p>
            <a:endParaRPr lang="es-MX" sz="1800" dirty="0"/>
          </a:p>
        </p:txBody>
      </p:sp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B0ACA243-2C59-BDEE-7DC7-F6D44594F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32653"/>
            <a:ext cx="3817941" cy="3817941"/>
          </a:xfrm>
          <a:prstGeom prst="rect">
            <a:avLst/>
          </a:prstGeom>
        </p:spPr>
      </p:pic>
      <p:sp>
        <p:nvSpPr>
          <p:cNvPr id="2" name="AutoShape 2" descr="What is difference between Cisco Router and Switch? - Network Bul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50" y="3406861"/>
            <a:ext cx="6293567" cy="291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32665-4F09-03AD-0C83-C5681BAE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s-MX" dirty="0"/>
              <a:t>Infraestructura de Seguridad de Redes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67C584-1FC6-631A-383D-1438EED7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700" b="1" dirty="0"/>
              <a:t>A. Dispositivos de Seguridad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Uso de </a:t>
            </a:r>
            <a:r>
              <a:rPr lang="es-MX" sz="1700" b="1" dirty="0"/>
              <a:t>firewalls</a:t>
            </a:r>
            <a:r>
              <a:rPr lang="es-MX" sz="1700" dirty="0"/>
              <a:t> para filtrar el tráfico de la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Implementación de </a:t>
            </a:r>
            <a:r>
              <a:rPr lang="es-MX" sz="1700" b="1" dirty="0"/>
              <a:t>IPS/IDS</a:t>
            </a:r>
            <a:r>
              <a:rPr lang="es-MX" sz="1700" dirty="0"/>
              <a:t> para detectar y mitigar ataques en tiempo real.</a:t>
            </a:r>
          </a:p>
          <a:p>
            <a:pPr>
              <a:lnSpc>
                <a:spcPct val="110000"/>
              </a:lnSpc>
            </a:pPr>
            <a:r>
              <a:rPr lang="es-MX" sz="1700" b="1" dirty="0"/>
              <a:t>B. Servicios de Seguridad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Configuración de </a:t>
            </a:r>
            <a:r>
              <a:rPr lang="es-MX" sz="1700" b="1" dirty="0"/>
              <a:t>servidores AAA (Autenticación, Autorización y Contabilidad)</a:t>
            </a:r>
            <a:r>
              <a:rPr lang="es-MX" sz="1700" dirty="0"/>
              <a:t> para el control de accesos.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Uso de </a:t>
            </a:r>
            <a:r>
              <a:rPr lang="es-MX" sz="1700" b="1" dirty="0"/>
              <a:t>logs y monitoreo de eventos</a:t>
            </a:r>
            <a:r>
              <a:rPr lang="es-MX" sz="1700" dirty="0"/>
              <a:t> en dispositivos de red.</a:t>
            </a:r>
          </a:p>
          <a:p>
            <a:pPr>
              <a:lnSpc>
                <a:spcPct val="110000"/>
              </a:lnSpc>
            </a:pPr>
            <a:endParaRPr lang="es-MX" sz="1700" dirty="0"/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58ED6ACB-C0E8-C2B8-8806-90D50B3F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576" y="1792223"/>
            <a:ext cx="4539813" cy="45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9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2C582C-0C9A-F7DF-B561-15E795C4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2062" y="418510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C. Infraestructura de Seguridad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Uso de </a:t>
            </a:r>
            <a:r>
              <a:rPr lang="es-MX" sz="1800" b="1" dirty="0"/>
              <a:t>redes privadas virtuales (</a:t>
            </a:r>
            <a:r>
              <a:rPr lang="es-MX" sz="1800" b="1" dirty="0" err="1"/>
              <a:t>VPNs</a:t>
            </a:r>
            <a:r>
              <a:rPr lang="es-MX" sz="1800" b="1" dirty="0"/>
              <a:t>)</a:t>
            </a:r>
            <a:r>
              <a:rPr lang="es-MX" sz="1800" dirty="0"/>
              <a:t> para conexiones remotas seguras.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Aplicación de </a:t>
            </a:r>
            <a:r>
              <a:rPr lang="es-MX" sz="1800" b="1" dirty="0"/>
              <a:t>políticas de acceso y segmentación</a:t>
            </a:r>
            <a:r>
              <a:rPr lang="es-MX" sz="1800" dirty="0"/>
              <a:t> en la red simulada.</a:t>
            </a:r>
          </a:p>
          <a:p>
            <a:endParaRPr lang="es-MX" sz="1800" dirty="0"/>
          </a:p>
        </p:txBody>
      </p:sp>
      <p:pic>
        <p:nvPicPr>
          <p:cNvPr id="7" name="Graphic 6" descr="Inalámbrico">
            <a:extLst>
              <a:ext uri="{FF2B5EF4-FFF2-40B4-BE49-F238E27FC236}">
                <a16:creationId xmlns:a16="http://schemas.microsoft.com/office/drawing/2014/main" id="{21DD5D6C-6A0B-A758-0153-ABB75B40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817941" cy="381794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21" y="3817942"/>
            <a:ext cx="4359416" cy="24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6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40FA-96FE-27B1-2DE6-EA89788F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Conclusiones y Recomendaciones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5ECFB-C1DC-CEFA-ABF7-C17A1F59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 seguridad en redes es fundamental para evitar accesos no autorizados y ataques cibernéticos.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En la simulación, se logró fortalecer la seguridad aplicando diversas estrategias de mitigación.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 recomendable seguir actualizando configuraciones y monitorear constantemente la red.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90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24C43-85EB-262A-5B77-F2DD372C7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CISCO </a:t>
            </a:r>
            <a:r>
              <a:rPr lang="es-MX" dirty="0" err="1"/>
              <a:t>NetAcad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https://www.netacad.com/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Documentación oficial de Packet </a:t>
            </a:r>
            <a:r>
              <a:rPr lang="es-MX" dirty="0" err="1"/>
              <a:t>Tracer</a:t>
            </a:r>
            <a:r>
              <a:rPr lang="es-MX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Manuales de ciberseguridad y redes.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082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C6D706-41B1-8081-D421-F96D6E7D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603849"/>
            <a:ext cx="5862396" cy="57055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/>
              <a:t>Introducción</a:t>
            </a:r>
          </a:p>
          <a:p>
            <a:pPr>
              <a:lnSpc>
                <a:spcPct val="110000"/>
              </a:lnSpc>
            </a:pPr>
            <a:r>
              <a:rPr lang="es-MX" sz="1800" dirty="0"/>
              <a:t>La seguridad en redes es un aspecto fundamental para la protección de la información y los dispositivos en una infraestructura digital. En este trabajo, se ha diseñado y configurado una red en </a:t>
            </a:r>
            <a:r>
              <a:rPr lang="es-MX" sz="1800" b="1" dirty="0"/>
              <a:t>Packet </a:t>
            </a:r>
            <a:r>
              <a:rPr lang="es-MX" sz="1800" b="1" dirty="0" err="1"/>
              <a:t>Tracer</a:t>
            </a:r>
            <a:r>
              <a:rPr lang="es-MX" sz="1800" dirty="0"/>
              <a:t>, implementando medidas de seguridad para prevenir ataques y proteger la comunicación de datos.</a:t>
            </a:r>
          </a:p>
          <a:p>
            <a:pPr>
              <a:lnSpc>
                <a:spcPct val="110000"/>
              </a:lnSpc>
            </a:pPr>
            <a:r>
              <a:rPr lang="es-MX" sz="1800" b="1" dirty="0"/>
              <a:t>Objetivos:</a:t>
            </a:r>
            <a:endParaRPr lang="es-MX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Identificar los principales ataques de ciberseguridad.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Aplicar mecanismos de protección en la red simulada.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Implementar medidas de mitigación y seguridad.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Evaluar la infraestructura de seguridad en la red.</a:t>
            </a:r>
          </a:p>
          <a:p>
            <a:pPr>
              <a:lnSpc>
                <a:spcPct val="110000"/>
              </a:lnSpc>
            </a:pPr>
            <a:endParaRPr lang="es-MX" sz="1500" dirty="0"/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2EA613C0-D0C7-A7FF-30ED-A5AFB9FC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DB5B4-E5D8-E71B-A9AC-7CD41B41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s-MX" dirty="0"/>
              <a:t>Ataques a la Ciberseguridad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F9D0F2-780C-CD7A-A1A8-AE0A7715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400" dirty="0"/>
              <a:t>En la simulación, se han considerado los siguientes tipos de ataques y amenazas:</a:t>
            </a:r>
          </a:p>
          <a:p>
            <a:pPr>
              <a:lnSpc>
                <a:spcPct val="110000"/>
              </a:lnSpc>
            </a:pPr>
            <a:r>
              <a:rPr lang="es-MX" sz="1400" b="1" dirty="0"/>
              <a:t>A. Amenazas comunes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400" b="1" dirty="0"/>
              <a:t>Malware:</a:t>
            </a:r>
            <a:r>
              <a:rPr lang="es-MX" sz="1400" dirty="0"/>
              <a:t> Software malicioso que puede infectar dispositivos dentro de la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400" b="1" dirty="0"/>
              <a:t>Ataques </a:t>
            </a:r>
            <a:r>
              <a:rPr lang="es-MX" sz="1400" b="1" dirty="0" err="1"/>
              <a:t>DDoS</a:t>
            </a:r>
            <a:r>
              <a:rPr lang="es-MX" sz="1400" b="1" dirty="0"/>
              <a:t>:</a:t>
            </a:r>
            <a:r>
              <a:rPr lang="es-MX" sz="1400" dirty="0"/>
              <a:t> Sobrecarga de tráfico en la red para inhabilitar los dispositivos.</a:t>
            </a:r>
          </a:p>
          <a:p>
            <a:pPr>
              <a:lnSpc>
                <a:spcPct val="110000"/>
              </a:lnSpc>
            </a:pPr>
            <a:endParaRPr lang="es-MX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90632F-DE49-7A95-4094-4DEB09A4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89" y="1114923"/>
            <a:ext cx="5165724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21DE386-BA6C-6863-CB86-A9A4ADD26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336" y="124691"/>
            <a:ext cx="6991780" cy="6258228"/>
          </a:xfrm>
        </p:spPr>
        <p:txBody>
          <a:bodyPr>
            <a:normAutofit/>
          </a:bodyPr>
          <a:lstStyle/>
          <a:p>
            <a:r>
              <a:rPr lang="es-MX" sz="1800" b="1" dirty="0"/>
              <a:t>Ataques Cibernéticos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 err="1"/>
              <a:t>Sniffing</a:t>
            </a:r>
            <a:r>
              <a:rPr lang="es-MX" sz="1800" b="1" dirty="0"/>
              <a:t>:</a:t>
            </a:r>
            <a:r>
              <a:rPr lang="es-MX" sz="1800" dirty="0"/>
              <a:t> Uso de herramientas como Wireshark para capturar tráfico de la 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Man-in-</a:t>
            </a:r>
            <a:r>
              <a:rPr lang="es-MX" sz="1800" b="1" dirty="0" err="1"/>
              <a:t>the</a:t>
            </a:r>
            <a:r>
              <a:rPr lang="es-MX" sz="1800" b="1" dirty="0"/>
              <a:t>-</a:t>
            </a:r>
            <a:r>
              <a:rPr lang="es-MX" sz="1800" b="1" dirty="0" err="1"/>
              <a:t>Middle</a:t>
            </a:r>
            <a:r>
              <a:rPr lang="es-MX" sz="1800" b="1" dirty="0"/>
              <a:t> (</a:t>
            </a:r>
            <a:r>
              <a:rPr lang="es-MX" sz="1800" b="1" dirty="0" err="1"/>
              <a:t>MitM</a:t>
            </a:r>
            <a:r>
              <a:rPr lang="es-MX" sz="1800" b="1" dirty="0"/>
              <a:t>):</a:t>
            </a:r>
            <a:r>
              <a:rPr lang="es-MX" sz="1800" dirty="0"/>
              <a:t> Interceptación de la comunicación entre dispositivos.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Suplantación de IP:</a:t>
            </a:r>
            <a:r>
              <a:rPr lang="es-MX" sz="1800" dirty="0"/>
              <a:t> Falsificación de direcciones IP para acceder a la red sin autorización.</a:t>
            </a:r>
          </a:p>
          <a:p>
            <a:r>
              <a:rPr lang="es-MX" sz="1800" b="1" dirty="0" err="1"/>
              <a:t>Hydra</a:t>
            </a:r>
            <a:r>
              <a:rPr lang="es-MX" sz="1800" b="1" dirty="0"/>
              <a:t>: </a:t>
            </a:r>
            <a:r>
              <a:rPr lang="es-MX" sz="1800" dirty="0"/>
              <a:t>Se usa para descifrar contraseñas probando múltiples combinaciones en servicios como SSH, FTP o HTTP.</a:t>
            </a:r>
          </a:p>
          <a:p>
            <a:pPr marL="0" indent="0">
              <a:buNone/>
            </a:pPr>
            <a:endParaRPr lang="es-MX" sz="1800" dirty="0"/>
          </a:p>
          <a:p>
            <a:endParaRPr lang="es-MX" sz="1800" dirty="0"/>
          </a:p>
        </p:txBody>
      </p:sp>
      <p:pic>
        <p:nvPicPr>
          <p:cNvPr id="11" name="Graphic 6" descr="Security Camera Sign">
            <a:extLst>
              <a:ext uri="{FF2B5EF4-FFF2-40B4-BE49-F238E27FC236}">
                <a16:creationId xmlns:a16="http://schemas.microsoft.com/office/drawing/2014/main" id="{2F4D44BA-627B-F9A1-5877-EC46F557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57170" y="-1"/>
            <a:ext cx="4681506" cy="4681506"/>
          </a:xfrm>
          <a:prstGeom prst="rect">
            <a:avLst/>
          </a:prstGeom>
        </p:spPr>
      </p:pic>
      <p:sp>
        <p:nvSpPr>
          <p:cNvPr id="2" name="AutoShape 2" descr="hydra | Kali Linux Tools"/>
          <p:cNvSpPr>
            <a:spLocks noChangeAspect="1" noChangeArrowheads="1"/>
          </p:cNvSpPr>
          <p:nvPr/>
        </p:nvSpPr>
        <p:spPr bwMode="auto">
          <a:xfrm>
            <a:off x="227896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790" y="3920836"/>
            <a:ext cx="2811424" cy="28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6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D2596-A64E-CBAE-4792-5EFE2E69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39" y="468607"/>
            <a:ext cx="8354685" cy="5055800"/>
          </a:xfrm>
        </p:spPr>
        <p:txBody>
          <a:bodyPr>
            <a:normAutofit/>
          </a:bodyPr>
          <a:lstStyle/>
          <a:p>
            <a:r>
              <a:rPr lang="es-MX" sz="1800" b="1" dirty="0"/>
              <a:t>Ataques a Dispositivos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Acceso no autorizado a </a:t>
            </a:r>
            <a:r>
              <a:rPr lang="es-MX" sz="1800" b="1" dirty="0" err="1"/>
              <a:t>routers</a:t>
            </a:r>
            <a:r>
              <a:rPr lang="es-MX" sz="1800" b="1" dirty="0"/>
              <a:t> y </a:t>
            </a:r>
            <a:r>
              <a:rPr lang="es-MX" sz="1800" b="1" dirty="0" err="1"/>
              <a:t>switches</a:t>
            </a:r>
            <a:r>
              <a:rPr lang="es-MX" sz="1800" b="1" dirty="0"/>
              <a:t>.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Configuraciones débiles de contraseñas.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Puertos abiertos que pueden ser explotados.</a:t>
            </a:r>
            <a:endParaRPr lang="es-MX" sz="1800" dirty="0"/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r>
              <a:rPr lang="es-MX" sz="1800" dirty="0"/>
              <a:t>Un ejemplo de como se puede lograr un ataque a dispositivos es usando la aplicación metasploit, donde la manera en que se logra es haciendo una aplicación con un virus y cuando el usuario descarga la aplicación su teléfono estará comprometido.</a:t>
            </a:r>
          </a:p>
          <a:p>
            <a:pPr marL="0" indent="0">
              <a:buNone/>
            </a:pPr>
            <a:endParaRPr lang="es-MX" sz="1800" dirty="0"/>
          </a:p>
          <a:p>
            <a:pPr marL="0" indent="0">
              <a:buNone/>
            </a:pPr>
            <a:endParaRPr lang="es-MX" sz="1800" dirty="0"/>
          </a:p>
        </p:txBody>
      </p:sp>
      <p:pic>
        <p:nvPicPr>
          <p:cNvPr id="7" name="Graphic 6" descr="Desbloquear">
            <a:extLst>
              <a:ext uri="{FF2B5EF4-FFF2-40B4-BE49-F238E27FC236}">
                <a16:creationId xmlns:a16="http://schemas.microsoft.com/office/drawing/2014/main" id="{367AFC8D-7AF5-C661-A2F7-1B8BC563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877" y="0"/>
            <a:ext cx="4628153" cy="4628153"/>
          </a:xfrm>
          <a:prstGeom prst="rect">
            <a:avLst/>
          </a:prstGeom>
        </p:spPr>
      </p:pic>
      <p:sp>
        <p:nvSpPr>
          <p:cNvPr id="2" name="AutoShape 2" descr="Metasploit Framework Explained: Understanding its Architecture and  Components"/>
          <p:cNvSpPr>
            <a:spLocks noChangeAspect="1" noChangeArrowheads="1"/>
          </p:cNvSpPr>
          <p:nvPr/>
        </p:nvSpPr>
        <p:spPr bwMode="auto">
          <a:xfrm>
            <a:off x="183283" y="0"/>
            <a:ext cx="551007" cy="5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30" y="4044278"/>
            <a:ext cx="2661980" cy="250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DCFA82-65A3-A917-F5BD-E939A4E8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1" y="548638"/>
            <a:ext cx="5546770" cy="5760721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Ataques a Aplicaciones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Inyección SQL:</a:t>
            </a:r>
            <a:r>
              <a:rPr lang="es-MX" sz="1800" dirty="0"/>
              <a:t> Acceso a bases de datos dentro de la 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Explotación de vulnerabilidades en aplicaciones web.</a:t>
            </a:r>
            <a:endParaRPr lang="es-MX" sz="1800" dirty="0"/>
          </a:p>
          <a:p>
            <a:r>
              <a:rPr lang="es-MX" sz="1800" b="1" dirty="0"/>
              <a:t>Aplicación en </a:t>
            </a:r>
            <a:r>
              <a:rPr lang="es-MX" sz="1800" b="1" dirty="0" err="1"/>
              <a:t>Packet</a:t>
            </a:r>
            <a:r>
              <a:rPr lang="es-MX" sz="1800" b="1" dirty="0"/>
              <a:t> </a:t>
            </a:r>
            <a:r>
              <a:rPr lang="es-MX" sz="1800" b="1" dirty="0" err="1"/>
              <a:t>Tracer</a:t>
            </a:r>
            <a:r>
              <a:rPr lang="es-MX" sz="1800" b="1" dirty="0"/>
              <a:t>:</a:t>
            </a:r>
            <a:br>
              <a:rPr lang="es-MX" sz="1800" dirty="0"/>
            </a:br>
            <a:r>
              <a:rPr lang="es-MX" sz="1800" dirty="0"/>
              <a:t>En la red simulada, se han analizado vulnerabilidades en los dispositivos y configuraciones por defecto que pueden ser aprovechadas por atacantes.</a:t>
            </a:r>
          </a:p>
          <a:p>
            <a:r>
              <a:rPr lang="es-MX" sz="1800" b="1" dirty="0" err="1"/>
              <a:t>Inyeccion</a:t>
            </a:r>
            <a:r>
              <a:rPr lang="es-MX" sz="1800" b="1" dirty="0"/>
              <a:t> </a:t>
            </a:r>
            <a:r>
              <a:rPr lang="es-MX" sz="1800" b="1" dirty="0" err="1"/>
              <a:t>sql</a:t>
            </a:r>
            <a:r>
              <a:rPr lang="es-MX" sz="1800" b="1" dirty="0"/>
              <a:t>: </a:t>
            </a:r>
            <a:r>
              <a:rPr lang="es-MX" sz="1800" dirty="0"/>
              <a:t>Se usa para encontrar y explotar sitios web vulnerables a inyecciones SQL. Puede permitir extraer usuarios, contraseñas o incluso modificar la base de datos.</a:t>
            </a:r>
            <a:endParaRPr lang="es-MX" sz="1800" b="1" dirty="0"/>
          </a:p>
          <a:p>
            <a:pPr marL="0" indent="0">
              <a:buNone/>
            </a:pPr>
            <a:endParaRPr lang="es-MX" sz="1800" dirty="0"/>
          </a:p>
        </p:txBody>
      </p:sp>
      <p:pic>
        <p:nvPicPr>
          <p:cNvPr id="7" name="Graphic 6" descr="Aguja">
            <a:extLst>
              <a:ext uri="{FF2B5EF4-FFF2-40B4-BE49-F238E27FC236}">
                <a16:creationId xmlns:a16="http://schemas.microsoft.com/office/drawing/2014/main" id="{BF7365AE-1D6C-9F8B-2CC7-9B713F67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5921"/>
            <a:ext cx="3333077" cy="333307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6" y="3723023"/>
            <a:ext cx="2840952" cy="28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E29E52-C050-EFC7-8D17-771C84B3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2192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B.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Protección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Redes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6162DF-DE8D-D445-1168-78A598BB5919}"/>
              </a:ext>
            </a:extLst>
          </p:cNvPr>
          <p:cNvSpPr txBox="1"/>
          <p:nvPr/>
        </p:nvSpPr>
        <p:spPr>
          <a:xfrm>
            <a:off x="6264055" y="325407"/>
            <a:ext cx="5385816" cy="565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 </a:t>
            </a:r>
            <a:r>
              <a:rPr lang="en-US" sz="2000" dirty="0" err="1"/>
              <a:t>prevenir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,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implementado</a:t>
            </a:r>
            <a:r>
              <a:rPr lang="en-US" sz="2000" dirty="0"/>
              <a:t> </a:t>
            </a:r>
            <a:r>
              <a:rPr lang="en-US" sz="2000" dirty="0" err="1"/>
              <a:t>estrategias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red de </a:t>
            </a:r>
            <a:r>
              <a:rPr lang="en-US" sz="2000" b="1" dirty="0"/>
              <a:t>Packet Tracer</a:t>
            </a:r>
            <a:r>
              <a:rPr lang="en-US" sz="20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A. Estado actual de la </a:t>
            </a:r>
            <a:r>
              <a:rPr lang="en-US" sz="2000" b="1" dirty="0" err="1"/>
              <a:t>seguridad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la red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Evaluación</a:t>
            </a:r>
            <a:r>
              <a:rPr lang="en-US" sz="2000" dirty="0"/>
              <a:t> de </a:t>
            </a:r>
            <a:r>
              <a:rPr lang="en-US" sz="2000" dirty="0" err="1"/>
              <a:t>dispositivos</a:t>
            </a:r>
            <a:r>
              <a:rPr lang="en-US" sz="2000" dirty="0"/>
              <a:t> </a:t>
            </a:r>
            <a:r>
              <a:rPr lang="en-US" sz="2000" dirty="0" err="1"/>
              <a:t>conectados</a:t>
            </a:r>
            <a:r>
              <a:rPr lang="en-US" sz="20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Identificación</a:t>
            </a:r>
            <a:r>
              <a:rPr lang="en-US" sz="2000" dirty="0"/>
              <a:t> de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configuración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routers y switches.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B. </a:t>
            </a:r>
            <a:r>
              <a:rPr lang="en-US" sz="2000" b="1" dirty="0" err="1"/>
              <a:t>Ataque</a:t>
            </a:r>
            <a:r>
              <a:rPr lang="en-US" sz="2000" b="1" dirty="0"/>
              <a:t> de Red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 ha </a:t>
            </a:r>
            <a:r>
              <a:rPr lang="en-US" sz="2000" dirty="0" err="1"/>
              <a:t>simulado</a:t>
            </a:r>
            <a:r>
              <a:rPr lang="en-US" sz="2000" dirty="0"/>
              <a:t> un </a:t>
            </a:r>
            <a:r>
              <a:rPr lang="en-US" sz="2000" dirty="0" err="1"/>
              <a:t>ataque</a:t>
            </a:r>
            <a:r>
              <a:rPr lang="en-US" sz="2000" dirty="0"/>
              <a:t> de </a:t>
            </a:r>
            <a:r>
              <a:rPr lang="en-US" sz="2000" dirty="0" err="1"/>
              <a:t>interceptación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r>
              <a:rPr lang="en-US" sz="2000" dirty="0"/>
              <a:t> y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implementado</a:t>
            </a:r>
            <a:r>
              <a:rPr lang="en-US" sz="2000" dirty="0"/>
              <a:t> </a:t>
            </a:r>
            <a:r>
              <a:rPr lang="en-US" sz="2000" dirty="0" err="1"/>
              <a:t>medidas</a:t>
            </a:r>
            <a:r>
              <a:rPr lang="en-US" sz="2000" dirty="0"/>
              <a:t> para </a:t>
            </a:r>
            <a:r>
              <a:rPr lang="en-US" sz="2000" dirty="0" err="1"/>
              <a:t>evitarlo</a:t>
            </a:r>
            <a:r>
              <a:rPr lang="en-US" sz="2000" dirty="0"/>
              <a:t>.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b="1" dirty="0"/>
              <a:t>SNORT:  </a:t>
            </a:r>
            <a:r>
              <a:rPr lang="es-MX" sz="2000" dirty="0"/>
              <a:t>Monitorea el tráfico de red en tiempo real y detecta posibles ataques como escaneos de puertos o intentos de inyección SQL.</a:t>
            </a:r>
            <a:endParaRPr lang="en-US" sz="20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14" name="Graphic 7" descr="Desconectado">
            <a:extLst>
              <a:ext uri="{FF2B5EF4-FFF2-40B4-BE49-F238E27FC236}">
                <a16:creationId xmlns:a16="http://schemas.microsoft.com/office/drawing/2014/main" id="{5F40AC32-A65E-74E5-2505-7C9A40F1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33801"/>
            <a:ext cx="3238924" cy="32389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59" y="4634179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9CF879-5FF6-2769-1D6E-519E3F69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564" y="339828"/>
            <a:ext cx="7481454" cy="359486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600" b="1" dirty="0"/>
              <a:t>C. Seguridad en Red</a:t>
            </a:r>
          </a:p>
          <a:p>
            <a:pPr>
              <a:lnSpc>
                <a:spcPct val="110000"/>
              </a:lnSpc>
            </a:pPr>
            <a:r>
              <a:rPr lang="es-MX" sz="1600" b="1" dirty="0"/>
              <a:t>Medidas implementadas en Packet </a:t>
            </a:r>
            <a:r>
              <a:rPr lang="es-MX" sz="1600" b="1" dirty="0" err="1"/>
              <a:t>Tracer</a:t>
            </a:r>
            <a:r>
              <a:rPr lang="es-MX" sz="1600" b="1" dirty="0"/>
              <a:t>:</a:t>
            </a:r>
            <a:endParaRPr lang="es-MX" sz="16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600" dirty="0"/>
              <a:t>Configuración de </a:t>
            </a:r>
            <a:r>
              <a:rPr lang="es-MX" sz="1600" b="1" dirty="0" err="1"/>
              <a:t>ACLs</a:t>
            </a:r>
            <a:r>
              <a:rPr lang="es-MX" sz="1600" b="1" dirty="0"/>
              <a:t> (Access Control </a:t>
            </a:r>
            <a:r>
              <a:rPr lang="es-MX" sz="1600" b="1" dirty="0" err="1"/>
              <a:t>Lists</a:t>
            </a:r>
            <a:r>
              <a:rPr lang="es-MX" sz="1600" b="1" dirty="0"/>
              <a:t>)</a:t>
            </a:r>
            <a:r>
              <a:rPr lang="es-MX" sz="1600" dirty="0"/>
              <a:t> para restringir el acceso a dispositivos.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600" dirty="0"/>
              <a:t>Implementación de </a:t>
            </a:r>
            <a:r>
              <a:rPr lang="es-MX" sz="1600" b="1" dirty="0"/>
              <a:t>cifrado en las contraseñas</a:t>
            </a:r>
            <a:r>
              <a:rPr lang="es-MX" sz="1600" dirty="0"/>
              <a:t> de los dispositivos de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600" dirty="0"/>
              <a:t>Configuración de </a:t>
            </a:r>
            <a:r>
              <a:rPr lang="es-MX" sz="1600" b="1" dirty="0"/>
              <a:t>seguridad en puertos de switches</a:t>
            </a:r>
            <a:r>
              <a:rPr lang="es-MX" sz="1600" dirty="0"/>
              <a:t> para evitar ataques de suplantación de MAC.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600" dirty="0"/>
              <a:t>Habilitación de </a:t>
            </a:r>
            <a:r>
              <a:rPr lang="es-MX" sz="1600" b="1" dirty="0"/>
              <a:t>SSH en lugar de Telnet</a:t>
            </a:r>
            <a:r>
              <a:rPr lang="es-MX" sz="1600" dirty="0"/>
              <a:t> para conexiones seguras a los </a:t>
            </a:r>
            <a:r>
              <a:rPr lang="es-MX" sz="1600" dirty="0" err="1"/>
              <a:t>routers</a:t>
            </a:r>
            <a:r>
              <a:rPr lang="es-MX" sz="16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s-MX" dirty="0"/>
          </a:p>
          <a:p>
            <a:pPr>
              <a:lnSpc>
                <a:spcPct val="110000"/>
              </a:lnSpc>
            </a:pPr>
            <a:endParaRPr lang="es-MX" sz="1500" dirty="0"/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31A8989A-3AC7-1A0A-7B10-1014AD0AA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623" y="0"/>
            <a:ext cx="2544159" cy="25441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49581"/>
            <a:ext cx="4779818" cy="37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7ECD5-A78D-9587-0A58-CCB4BFA3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13" y="144555"/>
            <a:ext cx="10872216" cy="717388"/>
          </a:xfrm>
        </p:spPr>
        <p:txBody>
          <a:bodyPr anchor="b">
            <a:normAutofit/>
          </a:bodyPr>
          <a:lstStyle/>
          <a:p>
            <a:r>
              <a:rPr lang="es-MX" dirty="0"/>
              <a:t>C. Ataque a los 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F5CA9-7574-9CAA-B391-3E5F8B81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615" y="1133301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A. Detalles de la PDU de 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Análisis del tráfico de paquetes en la 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Evaluación de direcciones IP en uso y posibles suplantaciones.</a:t>
            </a:r>
          </a:p>
          <a:p>
            <a:r>
              <a:rPr lang="es-MX" sz="1800" b="1" dirty="0"/>
              <a:t>B. Vulnerabilidades IP, TCP y UDP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Identificación de puertos abiertos y protocolos en uso.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Restricción de servicios innecesarios para evitar ataques.</a:t>
            </a:r>
          </a:p>
          <a:p>
            <a:endParaRPr lang="es-MX" sz="1800" dirty="0"/>
          </a:p>
        </p:txBody>
      </p:sp>
      <p:pic>
        <p:nvPicPr>
          <p:cNvPr id="7" name="Graphic 6" descr="Phishing">
            <a:extLst>
              <a:ext uri="{FF2B5EF4-FFF2-40B4-BE49-F238E27FC236}">
                <a16:creationId xmlns:a16="http://schemas.microsoft.com/office/drawing/2014/main" id="{DB03A36F-1CCC-4DA9-0D0E-B9CD0F42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13" y="496913"/>
            <a:ext cx="2932087" cy="29320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15" y="3429000"/>
            <a:ext cx="5141332" cy="30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815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932</Words>
  <Application>Microsoft Office PowerPoint</Application>
  <PresentationFormat>Panorámica</PresentationFormat>
  <Paragraphs>92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Neue Haas Grotesk Text Pro</vt:lpstr>
      <vt:lpstr>VanillaVTI</vt:lpstr>
      <vt:lpstr>Seguridad en Redes - Packet Tracer </vt:lpstr>
      <vt:lpstr>Presentación de PowerPoint</vt:lpstr>
      <vt:lpstr>Ataques a la Ciberseguridad</vt:lpstr>
      <vt:lpstr>Presentación de PowerPoint</vt:lpstr>
      <vt:lpstr>Presentación de PowerPoint</vt:lpstr>
      <vt:lpstr>Presentación de PowerPoint</vt:lpstr>
      <vt:lpstr>B. Protección de Redes</vt:lpstr>
      <vt:lpstr>Presentación de PowerPoint</vt:lpstr>
      <vt:lpstr>C. Ataque a los Fundamentos</vt:lpstr>
      <vt:lpstr>Presentación de PowerPoint</vt:lpstr>
      <vt:lpstr>D. Comunicación de Red Inalámbrica</vt:lpstr>
      <vt:lpstr>Presentación de PowerPoint</vt:lpstr>
      <vt:lpstr>Presentación de PowerPoint</vt:lpstr>
      <vt:lpstr>Infraestructura de Seguridad de Redes</vt:lpstr>
      <vt:lpstr>Presentación de PowerPoint</vt:lpstr>
      <vt:lpstr>Conclusiones y Recomendaciones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Seguridad en Redes - Packet Tracer</dc:title>
  <dc:creator>jose david</dc:creator>
  <cp:lastModifiedBy>jose david</cp:lastModifiedBy>
  <cp:revision>8</cp:revision>
  <dcterms:created xsi:type="dcterms:W3CDTF">2025-03-12T13:32:30Z</dcterms:created>
  <dcterms:modified xsi:type="dcterms:W3CDTF">2025-03-19T13:32:59Z</dcterms:modified>
</cp:coreProperties>
</file>